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2" r:id="rId7"/>
    <p:sldId id="263"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4770" autoAdjust="0"/>
  </p:normalViewPr>
  <p:slideViewPr>
    <p:cSldViewPr snapToGrid="0">
      <p:cViewPr varScale="1">
        <p:scale>
          <a:sx n="54" d="100"/>
          <a:sy n="54" d="100"/>
        </p:scale>
        <p:origin x="13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0B69A-42DC-4230-A3B5-1B7DC196F3B8}" type="datetimeFigureOut">
              <a:rPr lang="en-US" smtClean="0"/>
              <a:t>10/14/2020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B6EBC-ED4F-43C1-85D7-1468B487B7B0}" type="slidenum">
              <a:rPr lang="en-US" smtClean="0"/>
              <a:t>‹#›</a:t>
            </a:fld>
            <a:endParaRPr lang="en-US"/>
          </a:p>
        </p:txBody>
      </p:sp>
    </p:spTree>
    <p:extLst>
      <p:ext uri="{BB962C8B-B14F-4D97-AF65-F5344CB8AC3E}">
        <p14:creationId xmlns:p14="http://schemas.microsoft.com/office/powerpoint/2010/main" val="941530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information security in relation to mobile devices is to ensure that sensitive and private data stored in portable devices is protected. This is because this type of information is vulnerable to improper use. Another goal is to ensure that unauthorized users are prevented from accessing enterprise networks. </a:t>
            </a:r>
          </a:p>
        </p:txBody>
      </p:sp>
      <p:sp>
        <p:nvSpPr>
          <p:cNvPr id="4" name="Slide Number Placeholder 3"/>
          <p:cNvSpPr>
            <a:spLocks noGrp="1"/>
          </p:cNvSpPr>
          <p:nvPr>
            <p:ph type="sldNum" sz="quarter" idx="5"/>
          </p:nvPr>
        </p:nvSpPr>
        <p:spPr/>
        <p:txBody>
          <a:bodyPr/>
          <a:lstStyle/>
          <a:p>
            <a:fld id="{0DBB6EBC-ED4F-43C1-85D7-1468B487B7B0}" type="slidenum">
              <a:rPr lang="en-US" smtClean="0"/>
              <a:t>2</a:t>
            </a:fld>
            <a:endParaRPr lang="en-US"/>
          </a:p>
        </p:txBody>
      </p:sp>
    </p:spTree>
    <p:extLst>
      <p:ext uri="{BB962C8B-B14F-4D97-AF65-F5344CB8AC3E}">
        <p14:creationId xmlns:p14="http://schemas.microsoft.com/office/powerpoint/2010/main" val="1590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Unsecured Wi-Fi can pose a threat to mobile devices because they are open to interception, theft or modification. For example, using unsecured Wi-Fi can lead to the lose of images, which can later be modified to harm the owner. </a:t>
            </a:r>
          </a:p>
          <a:p>
            <a:r>
              <a:rPr lang="en-US" dirty="0"/>
              <a:t>Data leakage is as a result of mobile apps. Owners of mobile devices can grant a wide range of permissions to apps without checking the security. These apps can send personal data to cybercriminals or data miners for advertisements. Enterprise signed mobile apps can also cause data leakage, allowing corporate data to be used for the wrong purposes. </a:t>
            </a:r>
          </a:p>
          <a:p>
            <a:r>
              <a:rPr lang="en-US" dirty="0"/>
              <a:t>Phishing attacks are common to mobile phone users because they are often powered on, with a limited display and monitor passwords, emails, credit card numbers, and other sensitive information in real-time. </a:t>
            </a:r>
          </a:p>
        </p:txBody>
      </p:sp>
      <p:sp>
        <p:nvSpPr>
          <p:cNvPr id="4" name="Slide Number Placeholder 3"/>
          <p:cNvSpPr>
            <a:spLocks noGrp="1"/>
          </p:cNvSpPr>
          <p:nvPr>
            <p:ph type="sldNum" sz="quarter" idx="5"/>
          </p:nvPr>
        </p:nvSpPr>
        <p:spPr/>
        <p:txBody>
          <a:bodyPr/>
          <a:lstStyle/>
          <a:p>
            <a:fld id="{0DBB6EBC-ED4F-43C1-85D7-1468B487B7B0}" type="slidenum">
              <a:rPr lang="en-US" smtClean="0"/>
              <a:t>3</a:t>
            </a:fld>
            <a:endParaRPr lang="en-US"/>
          </a:p>
        </p:txBody>
      </p:sp>
    </p:spTree>
    <p:extLst>
      <p:ext uri="{BB962C8B-B14F-4D97-AF65-F5344CB8AC3E}">
        <p14:creationId xmlns:p14="http://schemas.microsoft.com/office/powerpoint/2010/main" val="379447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authentication allows a user to restrict access by using passwords, screen lock patterns, or PIN. Data cannot be accessed unless the correct authentication is provided. </a:t>
            </a:r>
          </a:p>
          <a:p>
            <a:r>
              <a:rPr lang="en-US" dirty="0"/>
              <a:t>Backing up mobile device regularly ensures that data can be easily restored in case the device is stolen or damaged. </a:t>
            </a:r>
          </a:p>
          <a:p>
            <a:r>
              <a:rPr lang="en-US" dirty="0"/>
              <a:t>Enabling remote data wipe can be used to erase the data in a mobile device when it is lost. </a:t>
            </a:r>
          </a:p>
          <a:p>
            <a:r>
              <a:rPr lang="en-US" dirty="0"/>
              <a:t>Encryption to stored and transmitted data ensures that data cannot be manipulated or tampered with. </a:t>
            </a:r>
          </a:p>
        </p:txBody>
      </p:sp>
      <p:sp>
        <p:nvSpPr>
          <p:cNvPr id="4" name="Slide Number Placeholder 3"/>
          <p:cNvSpPr>
            <a:spLocks noGrp="1"/>
          </p:cNvSpPr>
          <p:nvPr>
            <p:ph type="sldNum" sz="quarter" idx="5"/>
          </p:nvPr>
        </p:nvSpPr>
        <p:spPr/>
        <p:txBody>
          <a:bodyPr/>
          <a:lstStyle/>
          <a:p>
            <a:fld id="{0DBB6EBC-ED4F-43C1-85D7-1468B487B7B0}" type="slidenum">
              <a:rPr lang="en-US" smtClean="0"/>
              <a:t>4</a:t>
            </a:fld>
            <a:endParaRPr lang="en-US"/>
          </a:p>
        </p:txBody>
      </p:sp>
    </p:spTree>
    <p:extLst>
      <p:ext uri="{BB962C8B-B14F-4D97-AF65-F5344CB8AC3E}">
        <p14:creationId xmlns:p14="http://schemas.microsoft.com/office/powerpoint/2010/main" val="221920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authentication allows a user to restrict access by using passwords, screen lock patterns, or PIN. Data cannot be accessed unless the correct authentication is provided. </a:t>
            </a:r>
          </a:p>
          <a:p>
            <a:r>
              <a:rPr lang="en-US" dirty="0"/>
              <a:t>Backing up mobile device regularly ensures that data can be easily restored in case the device is stolen or damaged. </a:t>
            </a:r>
          </a:p>
          <a:p>
            <a:r>
              <a:rPr lang="en-US" dirty="0"/>
              <a:t>Encryption to stored and transmitted data ensures that data cannot be manipulated or tampered with. </a:t>
            </a:r>
          </a:p>
        </p:txBody>
      </p:sp>
      <p:sp>
        <p:nvSpPr>
          <p:cNvPr id="4" name="Slide Number Placeholder 3"/>
          <p:cNvSpPr>
            <a:spLocks noGrp="1"/>
          </p:cNvSpPr>
          <p:nvPr>
            <p:ph type="sldNum" sz="quarter" idx="5"/>
          </p:nvPr>
        </p:nvSpPr>
        <p:spPr/>
        <p:txBody>
          <a:bodyPr/>
          <a:lstStyle/>
          <a:p>
            <a:fld id="{0DBB6EBC-ED4F-43C1-85D7-1468B487B7B0}" type="slidenum">
              <a:rPr lang="en-US" smtClean="0"/>
              <a:t>5</a:t>
            </a:fld>
            <a:endParaRPr lang="en-US"/>
          </a:p>
        </p:txBody>
      </p:sp>
    </p:spTree>
    <p:extLst>
      <p:ext uri="{BB962C8B-B14F-4D97-AF65-F5344CB8AC3E}">
        <p14:creationId xmlns:p14="http://schemas.microsoft.com/office/powerpoint/2010/main" val="127222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Thorough screening procedures during hiring will ensure that only competent, well-mannered, and honest employees are hired. </a:t>
            </a:r>
          </a:p>
          <a:p>
            <a:r>
              <a:rPr lang="en-US" dirty="0"/>
              <a:t>Training and education about security measures will ensure that any malicious activity is noticed at an early stage and avoid loss or corruption of sensitive information. </a:t>
            </a:r>
          </a:p>
          <a:p>
            <a:r>
              <a:rPr lang="en-US" dirty="0"/>
              <a:t>Enforcing a security policy in the company will ensure that stern measures are taken against those who fail to adhere to the same. </a:t>
            </a:r>
          </a:p>
        </p:txBody>
      </p:sp>
      <p:sp>
        <p:nvSpPr>
          <p:cNvPr id="4" name="Slide Number Placeholder 3"/>
          <p:cNvSpPr>
            <a:spLocks noGrp="1"/>
          </p:cNvSpPr>
          <p:nvPr>
            <p:ph type="sldNum" sz="quarter" idx="5"/>
          </p:nvPr>
        </p:nvSpPr>
        <p:spPr/>
        <p:txBody>
          <a:bodyPr/>
          <a:lstStyle/>
          <a:p>
            <a:fld id="{0DBB6EBC-ED4F-43C1-85D7-1468B487B7B0}" type="slidenum">
              <a:rPr lang="en-US" smtClean="0"/>
              <a:t>6</a:t>
            </a:fld>
            <a:endParaRPr lang="en-US"/>
          </a:p>
        </p:txBody>
      </p:sp>
    </p:spTree>
    <p:extLst>
      <p:ext uri="{BB962C8B-B14F-4D97-AF65-F5344CB8AC3E}">
        <p14:creationId xmlns:p14="http://schemas.microsoft.com/office/powerpoint/2010/main" val="3877153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37BB393-A87E-4AFF-A3A6-E02BC745362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682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114410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0969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EEF1A-DA72-43DF-A2A3-1BDD79899F00}" type="datetimeFigureOut">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3750628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EEF1A-DA72-43DF-A2A3-1BDD79899F00}" type="datetimeFigureOut">
              <a:rPr lang="en-US" smtClean="0"/>
              <a:t>10/14/2020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7BB393-A87E-4AFF-A3A6-E02BC745362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068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EEF1A-DA72-43DF-A2A3-1BDD79899F00}" type="datetimeFigureOut">
              <a:rPr lang="en-US" smtClean="0"/>
              <a:t>10/14/2020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7BB393-A87E-4AFF-A3A6-E02BC745362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9818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EEF1A-DA72-43DF-A2A3-1BDD79899F00}" type="datetimeFigureOut">
              <a:rPr lang="en-US" smtClean="0"/>
              <a:t>10/14/2020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567063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BEEF1A-DA72-43DF-A2A3-1BDD79899F00}" type="datetimeFigureOut">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BB393-A87E-4AFF-A3A6-E02BC745362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0409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BEEF1A-DA72-43DF-A2A3-1BDD79899F00}" type="datetimeFigureOut">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90884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BEEF1A-DA72-43DF-A2A3-1BDD79899F00}" type="datetimeFigureOut">
              <a:rPr lang="en-US" smtClean="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10393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1406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9361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spTree>
    <p:extLst>
      <p:ext uri="{BB962C8B-B14F-4D97-AF65-F5344CB8AC3E}">
        <p14:creationId xmlns:p14="http://schemas.microsoft.com/office/powerpoint/2010/main" val="854408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1009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16625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7891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EEF1A-DA72-43DF-A2A3-1BDD79899F00}" type="datetimeFigureOut">
              <a:rPr lang="en-US" smtClean="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BB393-A87E-4AFF-A3A6-E02BC745362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3898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5BEEF1A-DA72-43DF-A2A3-1BDD79899F00}" type="datetimeFigureOut">
              <a:rPr lang="en-US" smtClean="0"/>
              <a:t>10/14/2020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7BB393-A87E-4AFF-A3A6-E02BC7453627}" type="slidenum">
              <a:rPr lang="en-US" smtClean="0"/>
              <a:t>‹#›</a:t>
            </a:fld>
            <a:endParaRPr lang="en-US"/>
          </a:p>
        </p:txBody>
      </p:sp>
    </p:spTree>
    <p:extLst>
      <p:ext uri="{BB962C8B-B14F-4D97-AF65-F5344CB8AC3E}">
        <p14:creationId xmlns:p14="http://schemas.microsoft.com/office/powerpoint/2010/main" val="631443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hitachi-systems-security.com/blog/benefits-incident-response-pla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9E4C-6934-46F2-BCD2-6D0CFB7E1827}"/>
              </a:ext>
            </a:extLst>
          </p:cNvPr>
          <p:cNvSpPr>
            <a:spLocks noGrp="1"/>
          </p:cNvSpPr>
          <p:nvPr>
            <p:ph type="ctrTitle"/>
          </p:nvPr>
        </p:nvSpPr>
        <p:spPr/>
        <p:txBody>
          <a:bodyPr/>
          <a:lstStyle/>
          <a:p>
            <a:r>
              <a:rPr lang="en-US" dirty="0"/>
              <a:t>Information Technology Security </a:t>
            </a:r>
          </a:p>
        </p:txBody>
      </p:sp>
      <p:sp>
        <p:nvSpPr>
          <p:cNvPr id="3" name="Subtitle 2">
            <a:extLst>
              <a:ext uri="{FF2B5EF4-FFF2-40B4-BE49-F238E27FC236}">
                <a16:creationId xmlns:a16="http://schemas.microsoft.com/office/drawing/2014/main" id="{5063DFB4-57DF-406A-8961-413B50069AF4}"/>
              </a:ext>
            </a:extLst>
          </p:cNvPr>
          <p:cNvSpPr>
            <a:spLocks noGrp="1"/>
          </p:cNvSpPr>
          <p:nvPr>
            <p:ph type="subTitle" idx="1"/>
          </p:nvPr>
        </p:nvSpPr>
        <p:spPr/>
        <p:txBody>
          <a:bodyPr>
            <a:normAutofit fontScale="70000" lnSpcReduction="20000"/>
          </a:bodyPr>
          <a:lstStyle/>
          <a:p>
            <a:pPr algn="l"/>
            <a:r>
              <a:rPr lang="en-US" dirty="0"/>
              <a:t>Name:</a:t>
            </a:r>
          </a:p>
          <a:p>
            <a:pPr algn="l"/>
            <a:r>
              <a:rPr lang="en-US" dirty="0"/>
              <a:t>Professor:</a:t>
            </a:r>
          </a:p>
          <a:p>
            <a:pPr algn="l"/>
            <a:r>
              <a:rPr lang="en-US" dirty="0"/>
              <a:t>Course:</a:t>
            </a:r>
          </a:p>
          <a:p>
            <a:pPr algn="l"/>
            <a:r>
              <a:rPr lang="en-US" dirty="0"/>
              <a:t>Date:</a:t>
            </a:r>
          </a:p>
          <a:p>
            <a:pPr algn="l"/>
            <a:endParaRPr lang="en-US" dirty="0"/>
          </a:p>
        </p:txBody>
      </p:sp>
    </p:spTree>
    <p:extLst>
      <p:ext uri="{BB962C8B-B14F-4D97-AF65-F5344CB8AC3E}">
        <p14:creationId xmlns:p14="http://schemas.microsoft.com/office/powerpoint/2010/main" val="1211923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7BEF-AAE0-4BAB-A936-DAC14C2C05DD}"/>
              </a:ext>
            </a:extLst>
          </p:cNvPr>
          <p:cNvSpPr>
            <a:spLocks noGrp="1"/>
          </p:cNvSpPr>
          <p:nvPr>
            <p:ph type="title"/>
          </p:nvPr>
        </p:nvSpPr>
        <p:spPr/>
        <p:txBody>
          <a:bodyPr>
            <a:normAutofit fontScale="90000"/>
          </a:bodyPr>
          <a:lstStyle/>
          <a:p>
            <a:pPr algn="l"/>
            <a:r>
              <a:rPr lang="en-US" dirty="0"/>
              <a:t>Goal of information security in relation to mobile devices </a:t>
            </a:r>
          </a:p>
        </p:txBody>
      </p:sp>
      <p:sp>
        <p:nvSpPr>
          <p:cNvPr id="3" name="Content Placeholder 2">
            <a:extLst>
              <a:ext uri="{FF2B5EF4-FFF2-40B4-BE49-F238E27FC236}">
                <a16:creationId xmlns:a16="http://schemas.microsoft.com/office/drawing/2014/main" id="{222DA489-2B6B-4C56-A295-22FBEEAEF43D}"/>
              </a:ext>
            </a:extLst>
          </p:cNvPr>
          <p:cNvSpPr>
            <a:spLocks noGrp="1"/>
          </p:cNvSpPr>
          <p:nvPr>
            <p:ph idx="1"/>
          </p:nvPr>
        </p:nvSpPr>
        <p:spPr/>
        <p:txBody>
          <a:bodyPr/>
          <a:lstStyle/>
          <a:p>
            <a:r>
              <a:rPr lang="en-US" dirty="0"/>
              <a:t>Protect sensitive data stored in portable devices. </a:t>
            </a:r>
          </a:p>
          <a:p>
            <a:r>
              <a:rPr lang="en-US" dirty="0"/>
              <a:t>Prevent unauthorized users from using mobile devices to access networks. </a:t>
            </a:r>
          </a:p>
        </p:txBody>
      </p:sp>
    </p:spTree>
    <p:extLst>
      <p:ext uri="{BB962C8B-B14F-4D97-AF65-F5344CB8AC3E}">
        <p14:creationId xmlns:p14="http://schemas.microsoft.com/office/powerpoint/2010/main" val="1685514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05C65-4F56-420A-B7A3-B2368CCC5FA3}"/>
              </a:ext>
            </a:extLst>
          </p:cNvPr>
          <p:cNvSpPr>
            <a:spLocks noGrp="1"/>
          </p:cNvSpPr>
          <p:nvPr>
            <p:ph type="title"/>
          </p:nvPr>
        </p:nvSpPr>
        <p:spPr/>
        <p:txBody>
          <a:bodyPr/>
          <a:lstStyle/>
          <a:p>
            <a:r>
              <a:rPr lang="en-US" dirty="0"/>
              <a:t>Sources of threats </a:t>
            </a:r>
          </a:p>
        </p:txBody>
      </p:sp>
      <p:sp>
        <p:nvSpPr>
          <p:cNvPr id="3" name="Content Placeholder 2">
            <a:extLst>
              <a:ext uri="{FF2B5EF4-FFF2-40B4-BE49-F238E27FC236}">
                <a16:creationId xmlns:a16="http://schemas.microsoft.com/office/drawing/2014/main" id="{B795479D-5794-439A-9AD3-B908454B6813}"/>
              </a:ext>
            </a:extLst>
          </p:cNvPr>
          <p:cNvSpPr>
            <a:spLocks noGrp="1"/>
          </p:cNvSpPr>
          <p:nvPr>
            <p:ph idx="1"/>
          </p:nvPr>
        </p:nvSpPr>
        <p:spPr/>
        <p:txBody>
          <a:bodyPr/>
          <a:lstStyle/>
          <a:p>
            <a:r>
              <a:rPr lang="en-US" dirty="0"/>
              <a:t>Unsecured Wi-Fi</a:t>
            </a:r>
          </a:p>
          <a:p>
            <a:r>
              <a:rPr lang="en-US" dirty="0"/>
              <a:t>Data leakage </a:t>
            </a:r>
          </a:p>
          <a:p>
            <a:r>
              <a:rPr lang="en-US" dirty="0"/>
              <a:t>Phishing attacks </a:t>
            </a:r>
          </a:p>
        </p:txBody>
      </p:sp>
    </p:spTree>
    <p:extLst>
      <p:ext uri="{BB962C8B-B14F-4D97-AF65-F5344CB8AC3E}">
        <p14:creationId xmlns:p14="http://schemas.microsoft.com/office/powerpoint/2010/main" val="1957936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C38CB-305B-4350-A787-F81B4810F696}"/>
              </a:ext>
            </a:extLst>
          </p:cNvPr>
          <p:cNvSpPr>
            <a:spLocks noGrp="1"/>
          </p:cNvSpPr>
          <p:nvPr>
            <p:ph type="title"/>
          </p:nvPr>
        </p:nvSpPr>
        <p:spPr/>
        <p:txBody>
          <a:bodyPr/>
          <a:lstStyle/>
          <a:p>
            <a:r>
              <a:rPr lang="en-US" dirty="0"/>
              <a:t>Technical safeguards </a:t>
            </a:r>
          </a:p>
        </p:txBody>
      </p:sp>
      <p:sp>
        <p:nvSpPr>
          <p:cNvPr id="3" name="Content Placeholder 2">
            <a:extLst>
              <a:ext uri="{FF2B5EF4-FFF2-40B4-BE49-F238E27FC236}">
                <a16:creationId xmlns:a16="http://schemas.microsoft.com/office/drawing/2014/main" id="{9F97D04B-1682-47AF-B3EC-44C0BBB014DB}"/>
              </a:ext>
            </a:extLst>
          </p:cNvPr>
          <p:cNvSpPr>
            <a:spLocks noGrp="1"/>
          </p:cNvSpPr>
          <p:nvPr>
            <p:ph idx="1"/>
          </p:nvPr>
        </p:nvSpPr>
        <p:spPr/>
        <p:txBody>
          <a:bodyPr/>
          <a:lstStyle/>
          <a:p>
            <a:r>
              <a:rPr lang="en-US" dirty="0"/>
              <a:t>These are technologies, policies and procedures used to protect electronic protected health information and control access to such information (Mitchem et al., 2012). </a:t>
            </a:r>
          </a:p>
          <a:p>
            <a:r>
              <a:rPr lang="en-US" dirty="0"/>
              <a:t>Technical safeguards can be user authentication, backup mobile device regularly, enable remote data wipe, utilize encryption. </a:t>
            </a:r>
          </a:p>
        </p:txBody>
      </p:sp>
    </p:spTree>
    <p:extLst>
      <p:ext uri="{BB962C8B-B14F-4D97-AF65-F5344CB8AC3E}">
        <p14:creationId xmlns:p14="http://schemas.microsoft.com/office/powerpoint/2010/main" val="8399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251B-4301-47FF-BDBF-7F33888B4089}"/>
              </a:ext>
            </a:extLst>
          </p:cNvPr>
          <p:cNvSpPr>
            <a:spLocks noGrp="1"/>
          </p:cNvSpPr>
          <p:nvPr>
            <p:ph type="title"/>
          </p:nvPr>
        </p:nvSpPr>
        <p:spPr/>
        <p:txBody>
          <a:bodyPr/>
          <a:lstStyle/>
          <a:p>
            <a:r>
              <a:rPr lang="en-US" dirty="0"/>
              <a:t>Data safeguards </a:t>
            </a:r>
          </a:p>
        </p:txBody>
      </p:sp>
      <p:sp>
        <p:nvSpPr>
          <p:cNvPr id="3" name="Content Placeholder 2">
            <a:extLst>
              <a:ext uri="{FF2B5EF4-FFF2-40B4-BE49-F238E27FC236}">
                <a16:creationId xmlns:a16="http://schemas.microsoft.com/office/drawing/2014/main" id="{0023D006-6926-4803-9903-FD5627496482}"/>
              </a:ext>
            </a:extLst>
          </p:cNvPr>
          <p:cNvSpPr>
            <a:spLocks noGrp="1"/>
          </p:cNvSpPr>
          <p:nvPr>
            <p:ph idx="1"/>
          </p:nvPr>
        </p:nvSpPr>
        <p:spPr/>
        <p:txBody>
          <a:bodyPr/>
          <a:lstStyle/>
          <a:p>
            <a:r>
              <a:rPr lang="en-US" dirty="0"/>
              <a:t>Data safeguards are industry standard safeguards that are designed to protect a device from destruction, misuse, loss, alteration, or unauthorized disclosure (Mitchem et al., 2012). </a:t>
            </a:r>
          </a:p>
          <a:p>
            <a:r>
              <a:rPr lang="en-US" dirty="0"/>
              <a:t>Safeguards for this scenario are user authentication, utilize encryption, and regularly back up data. </a:t>
            </a:r>
          </a:p>
        </p:txBody>
      </p:sp>
    </p:spTree>
    <p:extLst>
      <p:ext uri="{BB962C8B-B14F-4D97-AF65-F5344CB8AC3E}">
        <p14:creationId xmlns:p14="http://schemas.microsoft.com/office/powerpoint/2010/main" val="2578778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4E4B-F35A-4F9F-B988-B7D119814FC2}"/>
              </a:ext>
            </a:extLst>
          </p:cNvPr>
          <p:cNvSpPr>
            <a:spLocks noGrp="1"/>
          </p:cNvSpPr>
          <p:nvPr>
            <p:ph type="title"/>
          </p:nvPr>
        </p:nvSpPr>
        <p:spPr/>
        <p:txBody>
          <a:bodyPr/>
          <a:lstStyle/>
          <a:p>
            <a:r>
              <a:rPr lang="en-US" dirty="0"/>
              <a:t>Human safeguards </a:t>
            </a:r>
          </a:p>
        </p:txBody>
      </p:sp>
      <p:sp>
        <p:nvSpPr>
          <p:cNvPr id="3" name="Content Placeholder 2">
            <a:extLst>
              <a:ext uri="{FF2B5EF4-FFF2-40B4-BE49-F238E27FC236}">
                <a16:creationId xmlns:a16="http://schemas.microsoft.com/office/drawing/2014/main" id="{FFBC2DFC-576A-41A7-B009-216DB9D584FE}"/>
              </a:ext>
            </a:extLst>
          </p:cNvPr>
          <p:cNvSpPr>
            <a:spLocks noGrp="1"/>
          </p:cNvSpPr>
          <p:nvPr>
            <p:ph idx="1"/>
          </p:nvPr>
        </p:nvSpPr>
        <p:spPr/>
        <p:txBody>
          <a:bodyPr/>
          <a:lstStyle/>
          <a:p>
            <a:r>
              <a:rPr lang="en-US" dirty="0"/>
              <a:t>Human safeguards are implemented to prevent malicious human behavior. </a:t>
            </a:r>
          </a:p>
          <a:p>
            <a:r>
              <a:rPr lang="en-US" dirty="0"/>
              <a:t>Include thorough screening procedures during hiring, effective training and education about security measures, and enforcement security policy. </a:t>
            </a:r>
          </a:p>
        </p:txBody>
      </p:sp>
    </p:spTree>
    <p:extLst>
      <p:ext uri="{BB962C8B-B14F-4D97-AF65-F5344CB8AC3E}">
        <p14:creationId xmlns:p14="http://schemas.microsoft.com/office/powerpoint/2010/main" val="1101424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0135-CFF4-4C65-8B4A-6248D2E3C6D6}"/>
              </a:ext>
            </a:extLst>
          </p:cNvPr>
          <p:cNvSpPr>
            <a:spLocks noGrp="1"/>
          </p:cNvSpPr>
          <p:nvPr>
            <p:ph type="title"/>
          </p:nvPr>
        </p:nvSpPr>
        <p:spPr/>
        <p:txBody>
          <a:bodyPr/>
          <a:lstStyle/>
          <a:p>
            <a:r>
              <a:rPr lang="en-US" dirty="0"/>
              <a:t>Need for an incident response plan</a:t>
            </a:r>
          </a:p>
        </p:txBody>
      </p:sp>
      <p:sp>
        <p:nvSpPr>
          <p:cNvPr id="3" name="Content Placeholder 2">
            <a:extLst>
              <a:ext uri="{FF2B5EF4-FFF2-40B4-BE49-F238E27FC236}">
                <a16:creationId xmlns:a16="http://schemas.microsoft.com/office/drawing/2014/main" id="{446906E9-6E05-4367-BF0F-D1704BDD9385}"/>
              </a:ext>
            </a:extLst>
          </p:cNvPr>
          <p:cNvSpPr>
            <a:spLocks noGrp="1"/>
          </p:cNvSpPr>
          <p:nvPr>
            <p:ph idx="1"/>
          </p:nvPr>
        </p:nvSpPr>
        <p:spPr/>
        <p:txBody>
          <a:bodyPr/>
          <a:lstStyle/>
          <a:p>
            <a:r>
              <a:rPr lang="en-US" dirty="0"/>
              <a:t>It will ensure that clear measures that can be taken to reduce the impact of a similar breach are established and tested (</a:t>
            </a:r>
            <a:r>
              <a:rPr lang="en-US" dirty="0" err="1"/>
              <a:t>Gerbeding</a:t>
            </a:r>
            <a:r>
              <a:rPr lang="en-US" dirty="0"/>
              <a:t>, 2018). </a:t>
            </a:r>
          </a:p>
          <a:p>
            <a:r>
              <a:rPr lang="en-US" dirty="0"/>
              <a:t>The organization needs an IR plan to alleviate the severity of such impacts in case it is exposed to similar security threats. </a:t>
            </a:r>
          </a:p>
          <a:p>
            <a:r>
              <a:rPr lang="en-US" dirty="0"/>
              <a:t>It will also help the company keep its reputation, avoid loss of revenue, and customer trust. </a:t>
            </a:r>
          </a:p>
        </p:txBody>
      </p:sp>
    </p:spTree>
    <p:extLst>
      <p:ext uri="{BB962C8B-B14F-4D97-AF65-F5344CB8AC3E}">
        <p14:creationId xmlns:p14="http://schemas.microsoft.com/office/powerpoint/2010/main" val="1725650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6A73-6826-4363-8896-46244EFEE6DE}"/>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7481A7D7-4D6B-449D-A13F-DD5F40B665BD}"/>
              </a:ext>
            </a:extLst>
          </p:cNvPr>
          <p:cNvSpPr>
            <a:spLocks noGrp="1"/>
          </p:cNvSpPr>
          <p:nvPr>
            <p:ph idx="1"/>
          </p:nvPr>
        </p:nvSpPr>
        <p:spPr/>
        <p:txBody>
          <a:bodyPr/>
          <a:lstStyle/>
          <a:p>
            <a:r>
              <a:rPr lang="en-US" dirty="0" err="1"/>
              <a:t>Gerbeding</a:t>
            </a:r>
            <a:r>
              <a:rPr lang="en-US" dirty="0"/>
              <a:t>, K. (2018). “The 5 Benefits of an Incident Response Plan. </a:t>
            </a:r>
            <a:r>
              <a:rPr lang="en-US">
                <a:hlinkClick r:id="rId2"/>
              </a:rPr>
              <a:t>https://www.hitachi-systems-security.com/blog/benefits-incident-response-plan/</a:t>
            </a:r>
            <a:r>
              <a:rPr lang="en-US"/>
              <a:t> </a:t>
            </a:r>
          </a:p>
          <a:p>
            <a:r>
              <a:rPr lang="en-US" dirty="0"/>
              <a:t>Mitchem, S. C., Dykes, S. G., Cook, S. W., &amp; Whipple, J. G. (2012). Mobile applications security: Safeguarding data in a mobile device world. 25. 12-17. </a:t>
            </a:r>
          </a:p>
        </p:txBody>
      </p:sp>
    </p:spTree>
    <p:extLst>
      <p:ext uri="{BB962C8B-B14F-4D97-AF65-F5344CB8AC3E}">
        <p14:creationId xmlns:p14="http://schemas.microsoft.com/office/powerpoint/2010/main" val="30634038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45</TotalTime>
  <Words>754</Words>
  <Application>Microsoft Office PowerPoint</Application>
  <PresentationFormat>Widescreen</PresentationFormat>
  <Paragraphs>47</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Garamond</vt:lpstr>
      <vt:lpstr>Organic</vt:lpstr>
      <vt:lpstr>Information Technology Security </vt:lpstr>
      <vt:lpstr>Goal of information security in relation to mobile devices </vt:lpstr>
      <vt:lpstr>Sources of threats </vt:lpstr>
      <vt:lpstr>Technical safeguards </vt:lpstr>
      <vt:lpstr>Data safeguards </vt:lpstr>
      <vt:lpstr>Human safeguards </vt:lpstr>
      <vt:lpstr>Need for an incident response plan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 Security </dc:title>
  <dc:creator>lazarus junior</dc:creator>
  <cp:lastModifiedBy>lazarus junior</cp:lastModifiedBy>
  <cp:revision>30</cp:revision>
  <dcterms:created xsi:type="dcterms:W3CDTF">2020-10-14T04:50:05Z</dcterms:created>
  <dcterms:modified xsi:type="dcterms:W3CDTF">2020-10-14T05:35:31Z</dcterms:modified>
</cp:coreProperties>
</file>